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lmarai" charset="1" panose="00000000000000000000"/>
      <p:regular r:id="rId26"/>
    </p:embeddedFont>
    <p:embeddedFont>
      <p:font typeface="Almarai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jpeg" Type="http://schemas.openxmlformats.org/officeDocument/2006/relationships/image"/><Relationship Id="rId8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-1528350" y="1623774"/>
            <a:ext cx="6752859" cy="9646942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-1528350" y="1623774"/>
            <a:ext cx="6752859" cy="9646942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t="0" r="-21428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6305287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318469" y="4691689"/>
            <a:ext cx="5689887" cy="88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BY:THOBEKA JALI DATA SCIENTIST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4110" y="613562"/>
            <a:ext cx="1459184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0"/>
              </a:lnSpc>
            </a:pPr>
            <a:r>
              <a:rPr lang="en-US" b="true" sz="598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RETAIL DEMAND FORECASTING &amp; INVENTORY OPTIMIZATION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76842" y="3061290"/>
            <a:ext cx="723151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4555" b="true">
                <a:solidFill>
                  <a:srgbClr val="FFDE59"/>
                </a:solidFill>
                <a:latin typeface="Almarai Bold"/>
                <a:ea typeface="Almarai Bold"/>
                <a:cs typeface="Almarai Bold"/>
                <a:sym typeface="Almarai Bold"/>
              </a:rPr>
              <a:t> WALMART CASE STUDY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15648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01150" y="759910"/>
            <a:ext cx="10551924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64"/>
              </a:lnSpc>
              <a:spcBef>
                <a:spcPct val="0"/>
              </a:spcBef>
            </a:pPr>
            <a:r>
              <a:rPr lang="en-US" b="true" sz="49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STRATEGIC BUSINESS INSIGHTS &amp; 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78709" y="4608055"/>
            <a:ext cx="8461089" cy="23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050" indent="-250025" lvl="1">
              <a:lnSpc>
                <a:spcPts val="3196"/>
              </a:lnSpc>
              <a:buFont typeface="Arial"/>
              <a:buChar char="•"/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Key months: Jan, Mar, Dec strongest; Nov underperforms</a:t>
            </a:r>
          </a:p>
          <a:p>
            <a:pPr algn="l" marL="500050" indent="-250025" lvl="1">
              <a:lnSpc>
                <a:spcPts val="3196"/>
              </a:lnSpc>
              <a:buFont typeface="Arial"/>
              <a:buChar char="•"/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Q4 biggest sales contributor</a:t>
            </a:r>
          </a:p>
          <a:p>
            <a:pPr algn="l" marL="500050" indent="-250025" lvl="1">
              <a:lnSpc>
                <a:spcPts val="3196"/>
              </a:lnSpc>
              <a:buFont typeface="Arial"/>
              <a:buChar char="•"/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Recommendations: Early campaigns in Nov, rolling forecasts for Q4, logistics readiness</a:t>
            </a:r>
          </a:p>
          <a:p>
            <a:pPr algn="l">
              <a:lnSpc>
                <a:spcPts val="319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939547" y="2945194"/>
            <a:ext cx="8313528" cy="119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MONTHLY &amp; QUARTERLY SALES TRENDS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78709" y="8227977"/>
            <a:ext cx="8461089" cy="197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050" indent="-250025" lvl="1">
              <a:lnSpc>
                <a:spcPts val="3196"/>
              </a:lnSpc>
              <a:buFont typeface="Arial"/>
              <a:buChar char="•"/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Top stores: #4, 20, 14 (&gt;ZAR 26B sales)</a:t>
            </a:r>
          </a:p>
          <a:p>
            <a:pPr algn="l" marL="500050" indent="-250025" lvl="1">
              <a:lnSpc>
                <a:spcPts val="3196"/>
              </a:lnSpc>
              <a:buFont typeface="Arial"/>
              <a:buChar char="•"/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Low performers &lt; ZAR 10B</a:t>
            </a:r>
          </a:p>
          <a:p>
            <a:pPr algn="l" marL="500050" indent="-250025" lvl="1">
              <a:lnSpc>
                <a:spcPts val="3196"/>
              </a:lnSpc>
              <a:buFont typeface="Arial"/>
              <a:buChar char="•"/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Recommendations: Segment inventory, localized marketing, replicate success</a:t>
            </a:r>
          </a:p>
          <a:p>
            <a:pPr algn="l">
              <a:lnSpc>
                <a:spcPts val="3196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945772" y="7101272"/>
            <a:ext cx="8313528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STORE-LEVEL PERFORMANCE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15648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01150" y="759910"/>
            <a:ext cx="10551924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64"/>
              </a:lnSpc>
              <a:spcBef>
                <a:spcPct val="0"/>
              </a:spcBef>
            </a:pPr>
            <a:r>
              <a:rPr lang="en-US" b="true" sz="49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STRATEGIC BUSINESS INSIGHTS &amp; 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77215" y="4148419"/>
            <a:ext cx="8461089" cy="315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050" indent="-250025" lvl="1">
              <a:lnSpc>
                <a:spcPts val="3196"/>
              </a:lnSpc>
              <a:buFont typeface="Arial"/>
              <a:buChar char="•"/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Positive correlation: warmer weather → sales increase</a:t>
            </a:r>
          </a:p>
          <a:p>
            <a:pPr algn="l" marL="500050" indent="-250025" lvl="1">
              <a:lnSpc>
                <a:spcPts val="3196"/>
              </a:lnSpc>
              <a:buFont typeface="Arial"/>
              <a:buChar char="•"/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Negative correlation: fuel price increase → sales decrease</a:t>
            </a:r>
          </a:p>
          <a:p>
            <a:pPr algn="l" marL="500050" indent="-250025" lvl="1">
              <a:lnSpc>
                <a:spcPts val="3196"/>
              </a:lnSpc>
              <a:buFont typeface="Arial"/>
              <a:buChar char="•"/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Recommendations: Seasonal SKUs, fuel-price-responsive marketing</a:t>
            </a:r>
          </a:p>
          <a:p>
            <a:pPr algn="l">
              <a:lnSpc>
                <a:spcPts val="3196"/>
              </a:lnSpc>
            </a:pPr>
          </a:p>
          <a:p>
            <a:pPr algn="l">
              <a:lnSpc>
                <a:spcPts val="319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905908" y="2922953"/>
            <a:ext cx="6142409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EXTERNAL DRIVERS IMPACT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39962" y="0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t="0" r="-27939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39962" y="1452185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07533" y="710548"/>
            <a:ext cx="9071936" cy="338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4"/>
              </a:lnSpc>
            </a:pPr>
            <a:r>
              <a:rPr lang="en-US" sz="447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FORECASTING APPROACH &amp; METHODOLOGY</a:t>
            </a:r>
          </a:p>
          <a:p>
            <a:pPr algn="l" marL="1418559" indent="-709279" lvl="1">
              <a:lnSpc>
                <a:spcPts val="7884"/>
              </a:lnSpc>
              <a:buFont typeface="Arial"/>
              <a:buChar char="•"/>
            </a:pPr>
          </a:p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907960" y="3216669"/>
            <a:ext cx="8545480" cy="465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3871" indent="-411935" lvl="1">
              <a:lnSpc>
                <a:spcPts val="5266"/>
              </a:lnSpc>
              <a:buFont typeface="Arial"/>
              <a:buChar char="•"/>
            </a:pPr>
            <a:r>
              <a:rPr lang="en-US" sz="38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Data sources &amp; integration: 3 years weekly data, external factors</a:t>
            </a:r>
          </a:p>
          <a:p>
            <a:pPr algn="l" marL="823871" indent="-411935" lvl="1">
              <a:lnSpc>
                <a:spcPts val="5266"/>
              </a:lnSpc>
              <a:buFont typeface="Arial"/>
              <a:buChar char="•"/>
            </a:pPr>
            <a:r>
              <a:rPr lang="en-US" sz="38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Hybrid models: SARIMAX (short-term) &amp; LSTM (long-term)</a:t>
            </a:r>
          </a:p>
          <a:p>
            <a:pPr algn="l" marL="823871" indent="-411935" lvl="1">
              <a:lnSpc>
                <a:spcPts val="5266"/>
              </a:lnSpc>
              <a:buFont typeface="Arial"/>
              <a:buChar char="•"/>
            </a:pPr>
            <a:r>
              <a:rPr lang="en-US" sz="38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Model evaluation: RMSE, MAE, MAPE, backtesting</a:t>
            </a:r>
          </a:p>
          <a:p>
            <a:pPr algn="l" marL="0" indent="0" lvl="0">
              <a:lnSpc>
                <a:spcPts val="5266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2577928" y="5304160"/>
            <a:ext cx="94516" cy="7607037"/>
            <a:chOff x="0" y="0"/>
            <a:chExt cx="24893" cy="20034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893" cy="2003499"/>
            </a:xfrm>
            <a:custGeom>
              <a:avLst/>
              <a:gdLst/>
              <a:ahLst/>
              <a:cxnLst/>
              <a:rect r="r" b="b" t="t" l="l"/>
              <a:pathLst>
                <a:path h="2003499" w="24893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15775116" y="8079823"/>
            <a:ext cx="295449" cy="1961194"/>
            <a:chOff x="0" y="0"/>
            <a:chExt cx="77814" cy="5165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814" cy="516528"/>
            </a:xfrm>
            <a:custGeom>
              <a:avLst/>
              <a:gdLst/>
              <a:ahLst/>
              <a:cxnLst/>
              <a:rect r="r" b="b" t="t" l="l"/>
              <a:pathLst>
                <a:path h="516528" w="77814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8295548" y="742201"/>
            <a:ext cx="1224824" cy="12248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79837" y="879583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5391" y="-56898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976691" y="-56898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8513348" y="1676216"/>
            <a:ext cx="518653" cy="403322"/>
            <a:chOff x="0" y="0"/>
            <a:chExt cx="812800" cy="6320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513348" y="3978074"/>
            <a:ext cx="518653" cy="403322"/>
            <a:chOff x="0" y="0"/>
            <a:chExt cx="812800" cy="6320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513348" y="5821179"/>
            <a:ext cx="518653" cy="403322"/>
            <a:chOff x="0" y="0"/>
            <a:chExt cx="812800" cy="6320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8513348" y="7436471"/>
            <a:ext cx="518653" cy="403322"/>
            <a:chOff x="0" y="0"/>
            <a:chExt cx="812800" cy="6320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288463" y="3675565"/>
            <a:ext cx="2492805" cy="129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7"/>
              </a:lnSpc>
              <a:spcBef>
                <a:spcPct val="0"/>
              </a:spcBef>
            </a:pPr>
            <a:r>
              <a:rPr lang="en-US" b="true" sz="24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MONTHLY FORECAST (36 STEPS):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88463" y="1561768"/>
            <a:ext cx="2492805" cy="129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7"/>
              </a:lnSpc>
              <a:spcBef>
                <a:spcPct val="0"/>
              </a:spcBef>
            </a:pPr>
            <a:r>
              <a:rPr lang="en-US" b="true" sz="24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QUARTERLY FORECAST (12 STEPS):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88463" y="5505075"/>
            <a:ext cx="2492805" cy="129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7"/>
              </a:lnSpc>
              <a:spcBef>
                <a:spcPct val="0"/>
              </a:spcBef>
            </a:pPr>
            <a:r>
              <a:rPr lang="en-US" b="true" sz="24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WEEKLY FORECAST (156 STEPS)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88463" y="7312131"/>
            <a:ext cx="2492805" cy="55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3"/>
              </a:lnSpc>
              <a:spcBef>
                <a:spcPct val="0"/>
              </a:spcBef>
            </a:pPr>
            <a:r>
              <a:rPr lang="en-US" b="true" sz="31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INSIGHTS: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83218" y="1577797"/>
            <a:ext cx="4490889" cy="78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11"/>
              </a:lnSpc>
            </a:pPr>
            <a:r>
              <a:rPr lang="en-US" sz="246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stable then plateau, uncertainty grows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83218" y="3733192"/>
            <a:ext cx="4490889" cy="117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1"/>
              </a:lnSpc>
            </a:pPr>
            <a:r>
              <a:rPr lang="en-US" sz="246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clear seasonality, amplified oscillations</a:t>
            </a:r>
          </a:p>
          <a:p>
            <a:pPr algn="just">
              <a:lnSpc>
                <a:spcPts val="311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274840" y="5601564"/>
            <a:ext cx="4490889" cy="119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1"/>
              </a:lnSpc>
            </a:pPr>
            <a:r>
              <a:rPr lang="en-US" sz="246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high variability, promotion-driven spikes</a:t>
            </a:r>
          </a:p>
          <a:p>
            <a:pPr algn="just">
              <a:lnSpc>
                <a:spcPts val="3363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183218" y="7359756"/>
            <a:ext cx="4490889" cy="117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1"/>
              </a:lnSpc>
            </a:pPr>
            <a:r>
              <a:rPr lang="en-US" sz="246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Use forecasts for inventory, staffing, marketing, risk planning</a:t>
            </a:r>
          </a:p>
          <a:p>
            <a:pPr algn="just" marL="0" indent="0" lvl="0">
              <a:lnSpc>
                <a:spcPts val="3111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62930" y="4709201"/>
            <a:ext cx="4815079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FORECAST RESULTS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91315" y="8618028"/>
            <a:ext cx="1029269" cy="102926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4418" y="2348781"/>
            <a:ext cx="1182778" cy="11827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718141" y="919840"/>
            <a:ext cx="1163938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91"/>
              </a:lnSpc>
              <a:spcBef>
                <a:spcPct val="0"/>
              </a:spcBef>
            </a:pPr>
            <a:r>
              <a:rPr lang="en-US" b="true" sz="57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QUARTER SALES FORECAST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2929983" y="759865"/>
            <a:ext cx="1224824" cy="122482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480089" y="2443146"/>
            <a:ext cx="14115487" cy="6468794"/>
          </a:xfrm>
          <a:custGeom>
            <a:avLst/>
            <a:gdLst/>
            <a:ahLst/>
            <a:cxnLst/>
            <a:rect r="r" b="b" t="t" l="l"/>
            <a:pathLst>
              <a:path h="6468794" w="14115487">
                <a:moveTo>
                  <a:pt x="0" y="0"/>
                </a:moveTo>
                <a:lnTo>
                  <a:pt x="14115487" y="0"/>
                </a:lnTo>
                <a:lnTo>
                  <a:pt x="14115487" y="6468794"/>
                </a:lnTo>
                <a:lnTo>
                  <a:pt x="0" y="6468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91315" y="8618028"/>
            <a:ext cx="1029269" cy="102926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4418" y="2348781"/>
            <a:ext cx="1182778" cy="11827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718141" y="919840"/>
            <a:ext cx="1163938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91"/>
              </a:lnSpc>
              <a:spcBef>
                <a:spcPct val="0"/>
              </a:spcBef>
            </a:pPr>
            <a:r>
              <a:rPr lang="en-US" b="true" sz="57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MONTHLY SALES FORECAST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2929983" y="759865"/>
            <a:ext cx="1224824" cy="122482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38097" y="2301543"/>
            <a:ext cx="14789021" cy="6831119"/>
          </a:xfrm>
          <a:custGeom>
            <a:avLst/>
            <a:gdLst/>
            <a:ahLst/>
            <a:cxnLst/>
            <a:rect r="r" b="b" t="t" l="l"/>
            <a:pathLst>
              <a:path h="6831119" w="14789021">
                <a:moveTo>
                  <a:pt x="0" y="0"/>
                </a:moveTo>
                <a:lnTo>
                  <a:pt x="14789021" y="0"/>
                </a:lnTo>
                <a:lnTo>
                  <a:pt x="14789021" y="6831120"/>
                </a:lnTo>
                <a:lnTo>
                  <a:pt x="0" y="68311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91315" y="8618028"/>
            <a:ext cx="1029269" cy="102926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4418" y="2348781"/>
            <a:ext cx="1182778" cy="11827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718141" y="919840"/>
            <a:ext cx="1163938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91"/>
              </a:lnSpc>
              <a:spcBef>
                <a:spcPct val="0"/>
              </a:spcBef>
            </a:pPr>
            <a:r>
              <a:rPr lang="en-US" b="true" sz="57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WEEKLY SALES FORECAST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2929983" y="759865"/>
            <a:ext cx="1224824" cy="122482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62926" y="2221148"/>
            <a:ext cx="14876519" cy="7037152"/>
          </a:xfrm>
          <a:custGeom>
            <a:avLst/>
            <a:gdLst/>
            <a:ahLst/>
            <a:cxnLst/>
            <a:rect r="r" b="b" t="t" l="l"/>
            <a:pathLst>
              <a:path h="7037152" w="14876519">
                <a:moveTo>
                  <a:pt x="0" y="0"/>
                </a:moveTo>
                <a:lnTo>
                  <a:pt x="14876518" y="0"/>
                </a:lnTo>
                <a:lnTo>
                  <a:pt x="14876518" y="7037152"/>
                </a:lnTo>
                <a:lnTo>
                  <a:pt x="0" y="70371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069" y="4299966"/>
            <a:ext cx="2323149" cy="23231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67503" y="4855442"/>
            <a:ext cx="1212197" cy="1212197"/>
          </a:xfrm>
          <a:custGeom>
            <a:avLst/>
            <a:gdLst/>
            <a:ahLst/>
            <a:cxnLst/>
            <a:rect r="r" b="b" t="t" l="l"/>
            <a:pathLst>
              <a:path h="1212197" w="1212197">
                <a:moveTo>
                  <a:pt x="0" y="0"/>
                </a:moveTo>
                <a:lnTo>
                  <a:pt x="1212198" y="0"/>
                </a:lnTo>
                <a:lnTo>
                  <a:pt x="1212198" y="1212197"/>
                </a:lnTo>
                <a:lnTo>
                  <a:pt x="0" y="121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63699" y="4644119"/>
            <a:ext cx="1258012" cy="1278940"/>
          </a:xfrm>
          <a:custGeom>
            <a:avLst/>
            <a:gdLst/>
            <a:ahLst/>
            <a:cxnLst/>
            <a:rect r="r" b="b" t="t" l="l"/>
            <a:pathLst>
              <a:path h="1278940" w="1258012">
                <a:moveTo>
                  <a:pt x="0" y="0"/>
                </a:moveTo>
                <a:lnTo>
                  <a:pt x="1258012" y="0"/>
                </a:lnTo>
                <a:lnTo>
                  <a:pt x="1258012" y="1278941"/>
                </a:lnTo>
                <a:lnTo>
                  <a:pt x="0" y="1278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2492758" y="2372696"/>
            <a:ext cx="1943100" cy="161652"/>
            <a:chOff x="0" y="0"/>
            <a:chExt cx="511763" cy="425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116634" y="2066886"/>
            <a:ext cx="1201434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1"/>
              </a:lnSpc>
              <a:spcBef>
                <a:spcPct val="0"/>
              </a:spcBef>
            </a:pPr>
            <a:r>
              <a:rPr lang="en-US" b="true" sz="487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INVENTORY OPTIMIZATION STRATEGY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14594" y="4178339"/>
            <a:ext cx="13725205" cy="370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6953" indent="-393476" lvl="1">
              <a:lnSpc>
                <a:spcPts val="5030"/>
              </a:lnSpc>
              <a:buFont typeface="Arial"/>
              <a:buChar char="•"/>
            </a:pPr>
            <a:r>
              <a:rPr lang="en-US" sz="3644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Operational constraints: shelf space, lead time, stocking frequency, cost trade-offs</a:t>
            </a:r>
          </a:p>
          <a:p>
            <a:pPr algn="l" marL="786953" indent="-393476" lvl="1">
              <a:lnSpc>
                <a:spcPts val="5030"/>
              </a:lnSpc>
              <a:buFont typeface="Arial"/>
              <a:buChar char="•"/>
            </a:pPr>
            <a:r>
              <a:rPr lang="en-US" sz="3644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AI-driven reorder points, lead time planning, price elasticity</a:t>
            </a:r>
          </a:p>
          <a:p>
            <a:pPr algn="l" marL="786953" indent="-393476" lvl="1">
              <a:lnSpc>
                <a:spcPts val="5030"/>
              </a:lnSpc>
              <a:buFont typeface="Arial"/>
              <a:buChar char="•"/>
            </a:pPr>
            <a:r>
              <a:rPr lang="en-US" sz="3644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Store-level inventory personalization</a:t>
            </a:r>
          </a:p>
          <a:p>
            <a:pPr algn="l">
              <a:lnSpc>
                <a:spcPts val="5030"/>
              </a:lnSpc>
            </a:pPr>
          </a:p>
          <a:p>
            <a:pPr algn="l" marL="0" indent="0" lvl="0">
              <a:lnSpc>
                <a:spcPts val="5030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1473780" y="1841110"/>
            <a:ext cx="1224824" cy="12248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58069" y="1983962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1159" y="4444114"/>
            <a:ext cx="2323149" cy="23231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3727" y="4898003"/>
            <a:ext cx="1258012" cy="1278940"/>
          </a:xfrm>
          <a:custGeom>
            <a:avLst/>
            <a:gdLst/>
            <a:ahLst/>
            <a:cxnLst/>
            <a:rect r="r" b="b" t="t" l="l"/>
            <a:pathLst>
              <a:path h="1278940" w="1258012">
                <a:moveTo>
                  <a:pt x="0" y="0"/>
                </a:moveTo>
                <a:lnTo>
                  <a:pt x="1258012" y="0"/>
                </a:lnTo>
                <a:lnTo>
                  <a:pt x="1258012" y="1278940"/>
                </a:lnTo>
                <a:lnTo>
                  <a:pt x="0" y="127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2492758" y="2372696"/>
            <a:ext cx="1943100" cy="161652"/>
            <a:chOff x="0" y="0"/>
            <a:chExt cx="511763" cy="425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230934" y="1675711"/>
            <a:ext cx="8341523" cy="166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1"/>
              </a:lnSpc>
            </a:pPr>
            <a:r>
              <a:rPr lang="en-US" sz="5376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BUSINESS IMPACT</a:t>
            </a:r>
          </a:p>
          <a:p>
            <a:pPr algn="l" marL="0" indent="0" lvl="0">
              <a:lnSpc>
                <a:spcPts val="6451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30934" y="3917312"/>
            <a:ext cx="10721130" cy="381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0082" indent="-395041" lvl="1">
              <a:lnSpc>
                <a:spcPts val="5050"/>
              </a:lnSpc>
              <a:buFont typeface="Arial"/>
              <a:buChar char="•"/>
            </a:pPr>
            <a:r>
              <a:rPr lang="en-US" sz="365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Lower inventory holding costs</a:t>
            </a:r>
          </a:p>
          <a:p>
            <a:pPr algn="l" marL="790082" indent="-395041" lvl="1">
              <a:lnSpc>
                <a:spcPts val="5050"/>
              </a:lnSpc>
              <a:buFont typeface="Arial"/>
              <a:buChar char="•"/>
            </a:pPr>
            <a:r>
              <a:rPr lang="en-US" sz="365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Increased on-shelf availability</a:t>
            </a:r>
          </a:p>
          <a:p>
            <a:pPr algn="l" marL="790082" indent="-395041" lvl="1">
              <a:lnSpc>
                <a:spcPts val="5050"/>
              </a:lnSpc>
              <a:buFont typeface="Arial"/>
              <a:buChar char="•"/>
            </a:pPr>
            <a:r>
              <a:rPr lang="en-US" sz="365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Reduced markdowns &amp; spoilage</a:t>
            </a:r>
          </a:p>
          <a:p>
            <a:pPr algn="l" marL="790082" indent="-395041" lvl="1">
              <a:lnSpc>
                <a:spcPts val="5050"/>
              </a:lnSpc>
              <a:buFont typeface="Arial"/>
              <a:buChar char="•"/>
            </a:pPr>
            <a:r>
              <a:rPr lang="en-US" sz="365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Revenue &amp; margin growth</a:t>
            </a:r>
          </a:p>
          <a:p>
            <a:pPr algn="l" marL="790082" indent="-395041" lvl="1">
              <a:lnSpc>
                <a:spcPts val="5050"/>
              </a:lnSpc>
              <a:buFont typeface="Arial"/>
              <a:buChar char="•"/>
            </a:pPr>
            <a:r>
              <a:rPr lang="en-US" sz="365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Improved customer loyalty</a:t>
            </a:r>
          </a:p>
          <a:p>
            <a:pPr algn="l" marL="0" indent="0" lvl="0">
              <a:lnSpc>
                <a:spcPts val="505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1473780" y="1841110"/>
            <a:ext cx="1224824" cy="12248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561197" y="-3076614"/>
            <a:ext cx="7200900" cy="102870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474097" y="-509429"/>
            <a:ext cx="7200900" cy="102870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>
                <a:alphaModFix amt="18999"/>
              </a:blip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087597" y="973609"/>
            <a:ext cx="6854345" cy="153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71"/>
              </a:lnSpc>
              <a:spcBef>
                <a:spcPct val="0"/>
              </a:spcBef>
            </a:pPr>
            <a:r>
              <a:rPr lang="en-US" b="true" sz="49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FINAL STRATEGIC RECOMMENDATIONS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5747062" y="1279135"/>
            <a:ext cx="1224824" cy="12248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631351" y="1421987"/>
            <a:ext cx="1456246" cy="83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517220" y="8487628"/>
            <a:ext cx="3597403" cy="13130362"/>
            <a:chOff x="0" y="0"/>
            <a:chExt cx="862412" cy="31477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859674" y="3688420"/>
            <a:ext cx="9472213" cy="445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0082" indent="-395041" lvl="1">
              <a:lnSpc>
                <a:spcPts val="5050"/>
              </a:lnSpc>
              <a:buFont typeface="Arial"/>
              <a:buChar char="•"/>
            </a:pPr>
            <a:r>
              <a:rPr lang="en-US" sz="3659">
                <a:solidFill>
                  <a:srgbClr val="222518"/>
                </a:solidFill>
                <a:latin typeface="Almarai"/>
                <a:ea typeface="Almarai"/>
                <a:cs typeface="Almarai"/>
                <a:sym typeface="Almarai"/>
              </a:rPr>
              <a:t>Hybrid forecasting architecture</a:t>
            </a:r>
          </a:p>
          <a:p>
            <a:pPr algn="l" marL="790082" indent="-395041" lvl="1">
              <a:lnSpc>
                <a:spcPts val="5050"/>
              </a:lnSpc>
              <a:buFont typeface="Arial"/>
              <a:buChar char="•"/>
            </a:pPr>
            <a:r>
              <a:rPr lang="en-US" sz="3659">
                <a:solidFill>
                  <a:srgbClr val="222518"/>
                </a:solidFill>
                <a:latin typeface="Almarai"/>
                <a:ea typeface="Almarai"/>
                <a:cs typeface="Almarai"/>
                <a:sym typeface="Almarai"/>
              </a:rPr>
              <a:t>Predictive replenishment automation</a:t>
            </a:r>
          </a:p>
          <a:p>
            <a:pPr algn="l" marL="790082" indent="-395041" lvl="1">
              <a:lnSpc>
                <a:spcPts val="5050"/>
              </a:lnSpc>
              <a:buFont typeface="Arial"/>
              <a:buChar char="•"/>
            </a:pPr>
            <a:r>
              <a:rPr lang="en-US" sz="3659">
                <a:solidFill>
                  <a:srgbClr val="222518"/>
                </a:solidFill>
                <a:latin typeface="Almarai"/>
                <a:ea typeface="Almarai"/>
                <a:cs typeface="Almarai"/>
                <a:sym typeface="Almarai"/>
              </a:rPr>
              <a:t>Empower store-level decisions via dashboards</a:t>
            </a:r>
          </a:p>
          <a:p>
            <a:pPr algn="l" marL="790082" indent="-395041" lvl="1">
              <a:lnSpc>
                <a:spcPts val="5050"/>
              </a:lnSpc>
              <a:buFont typeface="Arial"/>
              <a:buChar char="•"/>
            </a:pPr>
            <a:r>
              <a:rPr lang="en-US" sz="3659">
                <a:solidFill>
                  <a:srgbClr val="222518"/>
                </a:solidFill>
                <a:latin typeface="Almarai"/>
                <a:ea typeface="Almarai"/>
                <a:cs typeface="Almarai"/>
                <a:sym typeface="Almarai"/>
              </a:rPr>
              <a:t>Forecast performance reviews &amp; continuous improvement</a:t>
            </a:r>
          </a:p>
          <a:p>
            <a:pPr algn="l" marL="0" indent="0" lvl="0">
              <a:lnSpc>
                <a:spcPts val="505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t="0" r="-574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53355" y="4653079"/>
            <a:ext cx="4646929" cy="97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11813" y="3111471"/>
            <a:ext cx="3080942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Business Challenges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1126588" y="1640408"/>
            <a:ext cx="1334733" cy="1334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1184917" y="4170595"/>
            <a:ext cx="1334733" cy="13347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1179221" y="6783772"/>
            <a:ext cx="1282100" cy="1282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14269007" y="4324131"/>
            <a:ext cx="1334733" cy="133473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14269007" y="6619027"/>
            <a:ext cx="1334733" cy="133473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981705" y="1795101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67050" y="8151843"/>
            <a:ext cx="3475347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Inventory Optimization Strategy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31814" y="8151843"/>
            <a:ext cx="2176471" cy="132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Final Strategic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26588" y="4329540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26588" y="691214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78479" y="3220648"/>
            <a:ext cx="3063859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Solution Overview &amp; Core Capabilities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23711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48518" y="5740878"/>
            <a:ext cx="2375711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Business Applications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48138" y="8068060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Q&amp;A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23711" y="4478824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23711" y="6773720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82021" y="3111471"/>
            <a:ext cx="2845404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Executive Summary</a:t>
            </a:r>
          </a:p>
        </p:txBody>
      </p:sp>
      <p:grpSp>
        <p:nvGrpSpPr>
          <p:cNvPr name="Group 36" id="36"/>
          <p:cNvGrpSpPr/>
          <p:nvPr/>
        </p:nvGrpSpPr>
        <p:grpSpPr>
          <a:xfrm rot="5400000">
            <a:off x="8114071" y="1640408"/>
            <a:ext cx="1334733" cy="133473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5400000">
            <a:off x="8191889" y="4170595"/>
            <a:ext cx="1334733" cy="133473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5400000">
            <a:off x="8114071" y="6650177"/>
            <a:ext cx="1334733" cy="133473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7939700" y="1795101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241480" y="5638678"/>
            <a:ext cx="3291829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Strategic Business Insights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93048" y="5681663"/>
            <a:ext cx="2599706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Forecasting Approach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093934" y="4325288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987977" y="6859727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18793" y="9220200"/>
            <a:ext cx="8547767" cy="39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74"/>
              </a:lnSpc>
              <a:spcBef>
                <a:spcPct val="0"/>
              </a:spcBef>
            </a:pPr>
            <a:r>
              <a:rPr lang="en-US" sz="237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POWERING THE FUTURE WITH DATA-DRIVEN DECISIONS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8977" y="3320418"/>
            <a:ext cx="5735021" cy="118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FFDE59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8685" y="6252807"/>
            <a:ext cx="731168" cy="731168"/>
          </a:xfrm>
          <a:custGeom>
            <a:avLst/>
            <a:gdLst/>
            <a:ahLst/>
            <a:cxnLst/>
            <a:rect r="r" b="b" t="t" l="l"/>
            <a:pathLst>
              <a:path h="731168" w="731168">
                <a:moveTo>
                  <a:pt x="0" y="0"/>
                </a:moveTo>
                <a:lnTo>
                  <a:pt x="731169" y="0"/>
                </a:lnTo>
                <a:lnTo>
                  <a:pt x="731169" y="731169"/>
                </a:lnTo>
                <a:lnTo>
                  <a:pt x="0" y="731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2926" y="5141898"/>
            <a:ext cx="882688" cy="882688"/>
          </a:xfrm>
          <a:custGeom>
            <a:avLst/>
            <a:gdLst/>
            <a:ahLst/>
            <a:cxnLst/>
            <a:rect r="r" b="b" t="t" l="l"/>
            <a:pathLst>
              <a:path h="882688" w="882688">
                <a:moveTo>
                  <a:pt x="0" y="0"/>
                </a:moveTo>
                <a:lnTo>
                  <a:pt x="882688" y="0"/>
                </a:lnTo>
                <a:lnTo>
                  <a:pt x="882688" y="882688"/>
                </a:lnTo>
                <a:lnTo>
                  <a:pt x="0" y="882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7"/>
              <a:stretch>
                <a:fillRect l="-28012" t="0" r="-2801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55157" y="7399715"/>
            <a:ext cx="5751451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8"/>
              </a:lnSpc>
              <a:spcBef>
                <a:spcPct val="0"/>
              </a:spcBef>
            </a:pPr>
            <a:r>
              <a:rPr lang="en-US" b="true" sz="2623" spc="13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QUESTIONS ARE WELCOME AT THIS POINT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62921" y="5267022"/>
            <a:ext cx="2757885" cy="38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sz="21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thobekaj63@gmail.com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51245" y="6395748"/>
            <a:ext cx="1785243" cy="38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sz="21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+227730885814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5003" y="2066886"/>
            <a:ext cx="1104979" cy="110497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6510" y="5075355"/>
            <a:ext cx="1101588" cy="11015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77100" y="3531559"/>
            <a:ext cx="721898" cy="1044852"/>
          </a:xfrm>
          <a:custGeom>
            <a:avLst/>
            <a:gdLst/>
            <a:ahLst/>
            <a:cxnLst/>
            <a:rect r="r" b="b" t="t" l="l"/>
            <a:pathLst>
              <a:path h="1044852" w="721898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t="0" r="-126211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t="0" r="-126211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1730" t="0" r="-20173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350978" y="2927736"/>
            <a:ext cx="94516" cy="4431529"/>
            <a:chOff x="0" y="0"/>
            <a:chExt cx="24893" cy="11671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893" cy="1167152"/>
            </a:xfrm>
            <a:custGeom>
              <a:avLst/>
              <a:gdLst/>
              <a:ahLst/>
              <a:cxnLst/>
              <a:rect r="r" b="b" t="t" l="l"/>
              <a:pathLst>
                <a:path h="1167152" w="24893">
                  <a:moveTo>
                    <a:pt x="0" y="0"/>
                  </a:moveTo>
                  <a:lnTo>
                    <a:pt x="24893" y="0"/>
                  </a:lnTo>
                  <a:lnTo>
                    <a:pt x="24893" y="1167152"/>
                  </a:lnTo>
                  <a:lnTo>
                    <a:pt x="0" y="11671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4893" cy="1214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5400000">
            <a:off x="3350978" y="316817"/>
            <a:ext cx="1224824" cy="122482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6211" t="0" r="-126211" b="0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447082" y="2066886"/>
            <a:ext cx="7461949" cy="7469389"/>
          </a:xfrm>
          <a:custGeom>
            <a:avLst/>
            <a:gdLst/>
            <a:ahLst/>
            <a:cxnLst/>
            <a:rect r="r" b="b" t="t" l="l"/>
            <a:pathLst>
              <a:path h="7469389" w="7461949">
                <a:moveTo>
                  <a:pt x="0" y="0"/>
                </a:moveTo>
                <a:lnTo>
                  <a:pt x="7461950" y="0"/>
                </a:lnTo>
                <a:lnTo>
                  <a:pt x="7461950" y="7469389"/>
                </a:lnTo>
                <a:lnTo>
                  <a:pt x="0" y="74693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838" t="0" r="-39838" b="-1017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4691513" y="382983"/>
            <a:ext cx="10438427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EXECUTIVE SUMMARY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963390" y="2750936"/>
            <a:ext cx="6264617" cy="6554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5621" indent="-412810" lvl="1">
              <a:lnSpc>
                <a:spcPts val="5277"/>
              </a:lnSpc>
              <a:buFont typeface="Arial"/>
              <a:buChar char="•"/>
            </a:pPr>
            <a:r>
              <a:rPr lang="en-US" sz="3824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Why demand forecasting &amp; inventory optimization matter in retail</a:t>
            </a:r>
          </a:p>
          <a:p>
            <a:pPr algn="l" marL="825621" indent="-412810" lvl="1">
              <a:lnSpc>
                <a:spcPts val="5277"/>
              </a:lnSpc>
              <a:buFont typeface="Arial"/>
              <a:buChar char="•"/>
            </a:pPr>
            <a:r>
              <a:rPr lang="en-US" sz="3824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Project scope: 45 Walmart stores, AI-powered solution</a:t>
            </a:r>
          </a:p>
          <a:p>
            <a:pPr algn="l" marL="825621" indent="-412810" lvl="1">
              <a:lnSpc>
                <a:spcPts val="5277"/>
              </a:lnSpc>
              <a:buFont typeface="Arial"/>
              <a:buChar char="•"/>
            </a:pPr>
            <a:r>
              <a:rPr lang="en-US" sz="3824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Business impact focus: profitability, customer satisfaction, agility</a:t>
            </a:r>
          </a:p>
          <a:p>
            <a:pPr algn="l" marL="0" indent="0" lvl="0">
              <a:lnSpc>
                <a:spcPts val="5277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3235267" y="459669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3253" y="3029354"/>
            <a:ext cx="911914" cy="911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22197" y="4513588"/>
            <a:ext cx="911914" cy="911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46734" y="6077353"/>
            <a:ext cx="911914" cy="911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71272" y="7641767"/>
            <a:ext cx="911914" cy="9119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543681" y="1640457"/>
            <a:ext cx="4904260" cy="7006086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209" t="0" r="-5720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110596" y="991265"/>
            <a:ext cx="6377131" cy="191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622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BUSINESS CHALLENGES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6223" y="3104765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05167" y="4588999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29705" y="6152764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754242" y="7717179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00760" y="3051484"/>
            <a:ext cx="6138901" cy="114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6"/>
              </a:lnSpc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Unpredictable customer demand (holiday &amp; seasonal spikes)</a:t>
            </a:r>
          </a:p>
          <a:p>
            <a:pPr algn="l" marL="0" indent="0" lvl="0">
              <a:lnSpc>
                <a:spcPts val="3006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3529705" y="4535717"/>
            <a:ext cx="6138901" cy="38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Inventory imbalances (overstock vs. understock)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754242" y="6099482"/>
            <a:ext cx="6138901" cy="38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Sales inconsistency across stores and time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074549" y="7932146"/>
            <a:ext cx="6138901" cy="76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Impact: lost sales, excess costs, customer dissatisfaction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480657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17515" y="1734879"/>
            <a:ext cx="6134277" cy="61342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31" t="0" r="-2493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40913" y="1557132"/>
            <a:ext cx="7297240" cy="78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SOLUTION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405" y="2800873"/>
            <a:ext cx="5216826" cy="80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5"/>
              </a:lnSpc>
              <a:spcBef>
                <a:spcPct val="0"/>
              </a:spcBef>
            </a:pPr>
            <a:r>
              <a:rPr lang="en-US" b="true" sz="460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8405" y="3901130"/>
            <a:ext cx="8460280" cy="232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330" indent="-293165" lvl="1">
              <a:lnSpc>
                <a:spcPts val="3747"/>
              </a:lnSpc>
              <a:buFont typeface="Arial"/>
              <a:buChar char="•"/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Hybrid AI models: SARIMAX + LSTM</a:t>
            </a:r>
          </a:p>
          <a:p>
            <a:pPr algn="l" marL="586330" indent="-293165" lvl="1">
              <a:lnSpc>
                <a:spcPts val="3747"/>
              </a:lnSpc>
              <a:buFont typeface="Arial"/>
              <a:buChar char="•"/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Inputs: Historical sales, calendar, fuel price, temperature, etc.</a:t>
            </a:r>
          </a:p>
          <a:p>
            <a:pPr algn="l" marL="586330" indent="-293165" lvl="1">
              <a:lnSpc>
                <a:spcPts val="3747"/>
              </a:lnSpc>
              <a:buFont typeface="Arial"/>
              <a:buChar char="•"/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Interactive dashboards for decision-making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68405" y="6497785"/>
            <a:ext cx="8749110" cy="80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5"/>
              </a:lnSpc>
              <a:spcBef>
                <a:spcPct val="0"/>
              </a:spcBef>
            </a:pPr>
            <a:r>
              <a:rPr lang="en-US" b="true" sz="460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Advantages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8405" y="7491582"/>
            <a:ext cx="8460280" cy="279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330" indent="-293165" lvl="1">
              <a:lnSpc>
                <a:spcPts val="3747"/>
              </a:lnSpc>
              <a:buFont typeface="Arial"/>
              <a:buChar char="•"/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Accurate Forecasting Across Time Horizons</a:t>
            </a:r>
          </a:p>
          <a:p>
            <a:pPr algn="l" marL="586330" indent="-293165" lvl="1">
              <a:lnSpc>
                <a:spcPts val="3747"/>
              </a:lnSpc>
              <a:buFont typeface="Arial"/>
              <a:buChar char="•"/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Responsive to External Market Drivers</a:t>
            </a:r>
          </a:p>
          <a:p>
            <a:pPr algn="l" marL="586330" indent="-293165" lvl="1">
              <a:lnSpc>
                <a:spcPts val="3747"/>
              </a:lnSpc>
              <a:buFont typeface="Arial"/>
              <a:buChar char="•"/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Real-Time, Actionable Insights via Dashboards</a:t>
            </a:r>
          </a:p>
          <a:p>
            <a:pPr algn="l">
              <a:lnSpc>
                <a:spcPts val="3747"/>
              </a:lnSpc>
            </a:pP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558938" y="1480776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767" y="1195545"/>
            <a:ext cx="7594311" cy="759431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39229" y="2584516"/>
            <a:ext cx="1371267" cy="13712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29553" y="4526970"/>
            <a:ext cx="1371267" cy="137126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29553" y="6516233"/>
            <a:ext cx="1371267" cy="137126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441735" y="6831540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039229" y="8422169"/>
            <a:ext cx="1371267" cy="137126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9496162" y="8820950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4"/>
                </a:lnTo>
                <a:lnTo>
                  <a:pt x="0" y="669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269458" y="2925598"/>
            <a:ext cx="910810" cy="635045"/>
          </a:xfrm>
          <a:custGeom>
            <a:avLst/>
            <a:gdLst/>
            <a:ahLst/>
            <a:cxnLst/>
            <a:rect r="r" b="b" t="t" l="l"/>
            <a:pathLst>
              <a:path h="635045" w="910810">
                <a:moveTo>
                  <a:pt x="0" y="0"/>
                </a:moveTo>
                <a:lnTo>
                  <a:pt x="910810" y="0"/>
                </a:lnTo>
                <a:lnTo>
                  <a:pt x="910810" y="635045"/>
                </a:lnTo>
                <a:lnTo>
                  <a:pt x="0" y="6350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309031" y="4819490"/>
            <a:ext cx="812312" cy="763293"/>
          </a:xfrm>
          <a:custGeom>
            <a:avLst/>
            <a:gdLst/>
            <a:ahLst/>
            <a:cxnLst/>
            <a:rect r="r" b="b" t="t" l="l"/>
            <a:pathLst>
              <a:path h="763293" w="812312">
                <a:moveTo>
                  <a:pt x="0" y="0"/>
                </a:moveTo>
                <a:lnTo>
                  <a:pt x="812312" y="0"/>
                </a:lnTo>
                <a:lnTo>
                  <a:pt x="812312" y="763293"/>
                </a:lnTo>
                <a:lnTo>
                  <a:pt x="0" y="763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625354" y="4530252"/>
            <a:ext cx="5709137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CORE CAPABILITIES DELIVERED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31083" y="2332825"/>
            <a:ext cx="4402447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BENEFIT 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848423" y="3012146"/>
            <a:ext cx="6015843" cy="65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Align inventory with demand patterns (weekly/monthly/quarterly)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831083" y="4325779"/>
            <a:ext cx="4402447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BENEFIT 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00895" y="5187087"/>
            <a:ext cx="6015843" cy="326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Identify underperforming and high-potential stores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31083" y="6268565"/>
            <a:ext cx="4402447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BENEFIT 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48423" y="7167598"/>
            <a:ext cx="6015843" cy="326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Early detection of demand surges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31083" y="9250443"/>
            <a:ext cx="4926608" cy="3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Correlate store performance with market signals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31083" y="8466481"/>
            <a:ext cx="4402447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BENEFIT 4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6160" y="-5080136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441735" y="6831540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69195" y="2471790"/>
            <a:ext cx="13349609" cy="7410305"/>
          </a:xfrm>
          <a:custGeom>
            <a:avLst/>
            <a:gdLst/>
            <a:ahLst/>
            <a:cxnLst/>
            <a:rect r="r" b="b" t="t" l="l"/>
            <a:pathLst>
              <a:path h="7410305" w="13349609">
                <a:moveTo>
                  <a:pt x="0" y="0"/>
                </a:moveTo>
                <a:lnTo>
                  <a:pt x="13349610" y="0"/>
                </a:lnTo>
                <a:lnTo>
                  <a:pt x="13349610" y="7410305"/>
                </a:lnTo>
                <a:lnTo>
                  <a:pt x="0" y="7410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037615" y="550862"/>
            <a:ext cx="1280824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DASHBOARD 1: SALES OVERVIEW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6160" y="-5080136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441735" y="6831540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226309" y="2066886"/>
            <a:ext cx="13835381" cy="7679955"/>
          </a:xfrm>
          <a:custGeom>
            <a:avLst/>
            <a:gdLst/>
            <a:ahLst/>
            <a:cxnLst/>
            <a:rect r="r" b="b" t="t" l="l"/>
            <a:pathLst>
              <a:path h="7679955" w="13835381">
                <a:moveTo>
                  <a:pt x="0" y="0"/>
                </a:moveTo>
                <a:lnTo>
                  <a:pt x="13835382" y="0"/>
                </a:lnTo>
                <a:lnTo>
                  <a:pt x="13835382" y="7679955"/>
                </a:lnTo>
                <a:lnTo>
                  <a:pt x="0" y="7679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62921" y="550862"/>
            <a:ext cx="1425435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DASHBOARD 2: STORE OVERVIEW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62930" y="742201"/>
            <a:ext cx="2399991" cy="572998"/>
          </a:xfrm>
          <a:custGeom>
            <a:avLst/>
            <a:gdLst/>
            <a:ahLst/>
            <a:cxnLst/>
            <a:rect r="r" b="b" t="t" l="l"/>
            <a:pathLst>
              <a:path h="572998" w="2399991">
                <a:moveTo>
                  <a:pt x="0" y="0"/>
                </a:moveTo>
                <a:lnTo>
                  <a:pt x="2399991" y="0"/>
                </a:lnTo>
                <a:lnTo>
                  <a:pt x="2399991" y="572998"/>
                </a:lnTo>
                <a:lnTo>
                  <a:pt x="0" y="572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74845" y="368624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18238" y="742201"/>
            <a:ext cx="4133660" cy="3246802"/>
          </a:xfrm>
          <a:custGeom>
            <a:avLst/>
            <a:gdLst/>
            <a:ahLst/>
            <a:cxnLst/>
            <a:rect r="r" b="b" t="t" l="l"/>
            <a:pathLst>
              <a:path h="3246802" w="4133660">
                <a:moveTo>
                  <a:pt x="0" y="0"/>
                </a:moveTo>
                <a:lnTo>
                  <a:pt x="4133659" y="0"/>
                </a:lnTo>
                <a:lnTo>
                  <a:pt x="4133659" y="3246802"/>
                </a:lnTo>
                <a:lnTo>
                  <a:pt x="0" y="3246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46775" y="6013592"/>
            <a:ext cx="4051332" cy="3565172"/>
          </a:xfrm>
          <a:custGeom>
            <a:avLst/>
            <a:gdLst/>
            <a:ahLst/>
            <a:cxnLst/>
            <a:rect r="r" b="b" t="t" l="l"/>
            <a:pathLst>
              <a:path h="3565172" w="4051332">
                <a:moveTo>
                  <a:pt x="0" y="0"/>
                </a:moveTo>
                <a:lnTo>
                  <a:pt x="4051332" y="0"/>
                </a:lnTo>
                <a:lnTo>
                  <a:pt x="4051332" y="3565173"/>
                </a:lnTo>
                <a:lnTo>
                  <a:pt x="0" y="35651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06761" y="6134281"/>
            <a:ext cx="4145137" cy="3293500"/>
          </a:xfrm>
          <a:custGeom>
            <a:avLst/>
            <a:gdLst/>
            <a:ahLst/>
            <a:cxnLst/>
            <a:rect r="r" b="b" t="t" l="l"/>
            <a:pathLst>
              <a:path h="3293500" w="4145137">
                <a:moveTo>
                  <a:pt x="0" y="0"/>
                </a:moveTo>
                <a:lnTo>
                  <a:pt x="4145136" y="0"/>
                </a:lnTo>
                <a:lnTo>
                  <a:pt x="4145136" y="3293499"/>
                </a:lnTo>
                <a:lnTo>
                  <a:pt x="0" y="3293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50061" y="2057361"/>
            <a:ext cx="4796714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FFF6EA"/>
                </a:solidFill>
                <a:latin typeface="Almarai Bold"/>
                <a:ea typeface="Almarai Bold"/>
                <a:cs typeface="Almarai Bold"/>
                <a:sym typeface="Almarai Bold"/>
              </a:rPr>
              <a:t>STRATEGIC VALUE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6216" y="4543893"/>
            <a:ext cx="7867784" cy="312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885" indent="-283443" lvl="1">
              <a:lnSpc>
                <a:spcPts val="3623"/>
              </a:lnSpc>
              <a:buFont typeface="Arial"/>
              <a:buChar char="•"/>
            </a:pPr>
            <a:r>
              <a:rPr lang="en-US" sz="262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Operational Excellence: stock turnover &amp; cost reduction</a:t>
            </a:r>
          </a:p>
          <a:p>
            <a:pPr algn="l" marL="566885" indent="-283443" lvl="1">
              <a:lnSpc>
                <a:spcPts val="3623"/>
              </a:lnSpc>
              <a:buFont typeface="Arial"/>
              <a:buChar char="•"/>
            </a:pPr>
            <a:r>
              <a:rPr lang="en-US" sz="262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Revenue Uplift: data-driven campaigns &amp; promotions</a:t>
            </a:r>
          </a:p>
          <a:p>
            <a:pPr algn="l" marL="566885" indent="-283443" lvl="1">
              <a:lnSpc>
                <a:spcPts val="3623"/>
              </a:lnSpc>
              <a:buFont typeface="Arial"/>
              <a:buChar char="•"/>
            </a:pPr>
            <a:r>
              <a:rPr lang="en-US" sz="262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Customer Centricity: product availability</a:t>
            </a:r>
          </a:p>
          <a:p>
            <a:pPr algn="l" marL="566885" indent="-283443" lvl="1">
              <a:lnSpc>
                <a:spcPts val="3623"/>
              </a:lnSpc>
              <a:buFont typeface="Arial"/>
              <a:buChar char="•"/>
            </a:pPr>
            <a:r>
              <a:rPr lang="en-US" sz="262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Resilience: proactive forecasting</a:t>
            </a:r>
          </a:p>
          <a:p>
            <a:pPr algn="l">
              <a:lnSpc>
                <a:spcPts val="362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76216" y="2568876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127560" y="514350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3167360" y="538430"/>
            <a:ext cx="0" cy="921014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8874845" y="4595879"/>
            <a:ext cx="4402447" cy="36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3"/>
              </a:lnSpc>
              <a:spcBef>
                <a:spcPct val="0"/>
              </a:spcBef>
            </a:pPr>
            <a:r>
              <a:rPr lang="en-US" b="true" sz="2075">
                <a:solidFill>
                  <a:srgbClr val="FFDE59"/>
                </a:solidFill>
                <a:latin typeface="Almarai Bold"/>
                <a:ea typeface="Almarai Bold"/>
                <a:cs typeface="Almarai Bold"/>
                <a:sym typeface="Almarai Bold"/>
              </a:rPr>
              <a:t>OPERATIONS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73911" y="9645440"/>
            <a:ext cx="4402447" cy="36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3"/>
              </a:lnSpc>
              <a:spcBef>
                <a:spcPct val="0"/>
              </a:spcBef>
            </a:pPr>
            <a:r>
              <a:rPr lang="en-US" b="true" sz="2075">
                <a:solidFill>
                  <a:srgbClr val="FFDE59"/>
                </a:solidFill>
                <a:latin typeface="Almarai Bold"/>
                <a:ea typeface="Almarai Bold"/>
                <a:cs typeface="Almarai Bold"/>
                <a:sym typeface="Almarai Bold"/>
              </a:rPr>
              <a:t>CUSTOMERS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49450" y="4595879"/>
            <a:ext cx="4402447" cy="36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3"/>
              </a:lnSpc>
              <a:spcBef>
                <a:spcPct val="0"/>
              </a:spcBef>
            </a:pPr>
            <a:r>
              <a:rPr lang="en-US" b="true" sz="2075">
                <a:solidFill>
                  <a:srgbClr val="FFDE59"/>
                </a:solidFill>
                <a:latin typeface="Almarai Bold"/>
                <a:ea typeface="Almarai Bold"/>
                <a:cs typeface="Almarai Bold"/>
                <a:sym typeface="Almarai Bold"/>
              </a:rPr>
              <a:t>REVENUE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06761" y="9645440"/>
            <a:ext cx="4402447" cy="36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3"/>
              </a:lnSpc>
              <a:spcBef>
                <a:spcPct val="0"/>
              </a:spcBef>
            </a:pPr>
            <a:r>
              <a:rPr lang="en-US" b="true" sz="2075">
                <a:solidFill>
                  <a:srgbClr val="FFDE59"/>
                </a:solidFill>
                <a:latin typeface="Almarai Bold"/>
                <a:ea typeface="Almarai Bold"/>
                <a:cs typeface="Almarai Bold"/>
                <a:sym typeface="Almarai Bold"/>
              </a:rPr>
              <a:t>RESILIENCE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DAGt5RCx_mg</dc:identifier>
  <dcterms:modified xsi:type="dcterms:W3CDTF">2011-08-01T06:04:30Z</dcterms:modified>
  <cp:revision>1</cp:revision>
  <dc:title>Retail Demand Forecasting Presentation</dc:title>
</cp:coreProperties>
</file>